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61"/>
  </p:notesMasterIdLst>
  <p:sldIdLst>
    <p:sldId id="256" r:id="rId2"/>
    <p:sldId id="326" r:id="rId3"/>
    <p:sldId id="257" r:id="rId4"/>
    <p:sldId id="259" r:id="rId5"/>
    <p:sldId id="264" r:id="rId6"/>
    <p:sldId id="261" r:id="rId7"/>
    <p:sldId id="269" r:id="rId8"/>
    <p:sldId id="268" r:id="rId9"/>
    <p:sldId id="275" r:id="rId10"/>
    <p:sldId id="260" r:id="rId11"/>
    <p:sldId id="270" r:id="rId12"/>
    <p:sldId id="271" r:id="rId13"/>
    <p:sldId id="272" r:id="rId14"/>
    <p:sldId id="273" r:id="rId15"/>
    <p:sldId id="281" r:id="rId16"/>
    <p:sldId id="288" r:id="rId17"/>
    <p:sldId id="289" r:id="rId18"/>
    <p:sldId id="325" r:id="rId19"/>
    <p:sldId id="290" r:id="rId20"/>
    <p:sldId id="291" r:id="rId21"/>
    <p:sldId id="292" r:id="rId22"/>
    <p:sldId id="293" r:id="rId23"/>
    <p:sldId id="294" r:id="rId24"/>
    <p:sldId id="287" r:id="rId25"/>
    <p:sldId id="286" r:id="rId26"/>
    <p:sldId id="295" r:id="rId27"/>
    <p:sldId id="318" r:id="rId28"/>
    <p:sldId id="305" r:id="rId29"/>
    <p:sldId id="296" r:id="rId30"/>
    <p:sldId id="297" r:id="rId31"/>
    <p:sldId id="300" r:id="rId32"/>
    <p:sldId id="301" r:id="rId33"/>
    <p:sldId id="308" r:id="rId34"/>
    <p:sldId id="309" r:id="rId35"/>
    <p:sldId id="310" r:id="rId36"/>
    <p:sldId id="302" r:id="rId37"/>
    <p:sldId id="276" r:id="rId38"/>
    <p:sldId id="303" r:id="rId39"/>
    <p:sldId id="277" r:id="rId40"/>
    <p:sldId id="278" r:id="rId41"/>
    <p:sldId id="304" r:id="rId42"/>
    <p:sldId id="306" r:id="rId43"/>
    <p:sldId id="311" r:id="rId44"/>
    <p:sldId id="312" r:id="rId45"/>
    <p:sldId id="313" r:id="rId46"/>
    <p:sldId id="315" r:id="rId47"/>
    <p:sldId id="284" r:id="rId48"/>
    <p:sldId id="316" r:id="rId49"/>
    <p:sldId id="283" r:id="rId50"/>
    <p:sldId id="328" r:id="rId51"/>
    <p:sldId id="327" r:id="rId52"/>
    <p:sldId id="330" r:id="rId53"/>
    <p:sldId id="329" r:id="rId54"/>
    <p:sldId id="317" r:id="rId55"/>
    <p:sldId id="321" r:id="rId56"/>
    <p:sldId id="322" r:id="rId57"/>
    <p:sldId id="323" r:id="rId58"/>
    <p:sldId id="324" r:id="rId59"/>
    <p:sldId id="331" r:id="rId60"/>
  </p:sldIdLst>
  <p:sldSz cx="9144000" cy="5143500" type="screen16x9"/>
  <p:notesSz cx="6858000" cy="9144000"/>
  <p:embeddedFontLst>
    <p:embeddedFont>
      <p:font typeface="Walter Turncoat" panose="020B0604020202020204" charset="0"/>
      <p:regular r:id="rId62"/>
    </p:embeddedFont>
    <p:embeddedFont>
      <p:font typeface="Sniglet" panose="020B0604020202020204" charset="0"/>
      <p:regular r:id="rId63"/>
    </p:embeddedFont>
    <p:embeddedFont>
      <p:font typeface="Arial Unicode MS" panose="020B0604020202020204" pitchFamily="34" charset="-128"/>
      <p:regular r:id="rId64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DDAFDB-AB83-4BC4-9DC3-4E85DFDBB591}">
  <a:tblStyle styleId="{79DDAFDB-AB83-4BC4-9DC3-4E85DFDBB59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632" autoAdjust="0"/>
  </p:normalViewPr>
  <p:slideViewPr>
    <p:cSldViewPr>
      <p:cViewPr varScale="1">
        <p:scale>
          <a:sx n="114" d="100"/>
          <a:sy n="114" d="100"/>
        </p:scale>
        <p:origin x="80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03591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7978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3626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620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9418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02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Usually</a:t>
            </a:r>
            <a:r>
              <a:rPr lang="en-US" baseline="0" dirty="0" smtClean="0"/>
              <a:t> we have a business problem.  Or a problem space aka Domain.</a:t>
            </a:r>
          </a:p>
          <a:p>
            <a:r>
              <a:rPr lang="en-US" baseline="0" dirty="0" smtClean="0"/>
              <a:t>In order to build a software solution we do software models aka business models/domain models.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6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models in OOP are OBJECTS!</a:t>
            </a:r>
          </a:p>
          <a:p>
            <a:r>
              <a:rPr lang="en-US" baseline="0" dirty="0" smtClean="0"/>
              <a:t>In order to show some code, lets talk in the domain of an NEXT ecommerce system.</a:t>
            </a:r>
          </a:p>
          <a:p>
            <a:r>
              <a:rPr lang="en-US" dirty="0" smtClean="0"/>
              <a:t>Shopping cart example.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467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41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Those</a:t>
            </a:r>
            <a:r>
              <a:rPr lang="en-US" baseline="0" dirty="0" smtClean="0"/>
              <a:t> models are known as Business Models, Domain Models or Entities.</a:t>
            </a:r>
          </a:p>
          <a:p>
            <a:r>
              <a:rPr lang="en-US" baseline="0" dirty="0" smtClean="0"/>
              <a:t>OFC to work with this class there is a Cart Service.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1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service</a:t>
            </a:r>
            <a:r>
              <a:rPr lang="en-US" baseline="0" dirty="0" smtClean="0"/>
              <a:t> with some BL;</a:t>
            </a:r>
          </a:p>
          <a:p>
            <a:r>
              <a:rPr lang="en-US" baseline="0" dirty="0" smtClean="0"/>
              <a:t>But what’s the problem?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12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100" dirty="0" smtClean="0">
                <a:solidFill>
                  <a:schemeClr val="tx1"/>
                </a:solidFill>
              </a:rPr>
              <a:t>Software</a:t>
            </a:r>
            <a:r>
              <a:rPr lang="en-US" sz="1100" baseline="0" dirty="0" smtClean="0">
                <a:solidFill>
                  <a:schemeClr val="tx1"/>
                </a:solidFill>
              </a:rPr>
              <a:t> Architecture</a:t>
            </a:r>
          </a:p>
          <a:p>
            <a:pPr>
              <a:spcBef>
                <a:spcPts val="0"/>
              </a:spcBef>
              <a:buNone/>
            </a:pPr>
            <a:r>
              <a:rPr lang="en-US" sz="1100" baseline="0" dirty="0" smtClean="0">
                <a:solidFill>
                  <a:schemeClr val="tx1"/>
                </a:solidFill>
              </a:rPr>
              <a:t>	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Boundaries,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CAP Theorem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Layered Architecture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Messaging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1100" dirty="0" err="1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Microservices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 	Onion Architecture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Scalability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SOA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Logical Architecture vs Physical Architecture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Publish/Subscribe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Eventual Consistency</a:t>
            </a:r>
            <a:r>
              <a:rPr lang="en-US" sz="1100" dirty="0" smtClean="0">
                <a:solidFill>
                  <a:schemeClr val="tx1"/>
                </a:solidFill>
              </a:rPr>
              <a:t/>
            </a:r>
            <a:br>
              <a:rPr lang="en-US" sz="1100" dirty="0" smtClean="0">
                <a:solidFill>
                  <a:schemeClr val="tx1"/>
                </a:solidFill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3345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not an object. Because by definition NEXT;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63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objects</a:t>
            </a:r>
            <a:r>
              <a:rPr lang="en-US" baseline="0" dirty="0" smtClean="0"/>
              <a:t> have behavior. </a:t>
            </a:r>
          </a:p>
          <a:p>
            <a:r>
              <a:rPr lang="en-US" baseline="0" dirty="0" smtClean="0"/>
              <a:t>They are </a:t>
            </a:r>
            <a:r>
              <a:rPr lang="en-US" baseline="0" dirty="0" err="1" smtClean="0"/>
              <a:t>incasulated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038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</a:t>
            </a:r>
            <a:r>
              <a:rPr lang="en-US" baseline="0" dirty="0" smtClean="0"/>
              <a:t> of the people can see a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here but this is passed as a references so its incorrect to say that this is a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This is called anemic model: Next;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518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anemic?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8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All of the above.</a:t>
            </a:r>
            <a:r>
              <a:rPr lang="en-US" baseline="0" dirty="0" smtClean="0"/>
              <a:t> Basically it means that it can not do anything be him self. NEXT;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4458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That’s why the anemic model needs a manager or a service to do the work for him. Talk on the code.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09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anemic?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270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1214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388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088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business 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91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Service responsibilities:</a:t>
            </a:r>
          </a:p>
          <a:p>
            <a:r>
              <a:rPr lang="en-US" dirty="0" smtClean="0"/>
              <a:t>Load</a:t>
            </a:r>
            <a:r>
              <a:rPr lang="en-US" baseline="0" dirty="0" smtClean="0"/>
              <a:t> the model.</a:t>
            </a:r>
          </a:p>
          <a:p>
            <a:r>
              <a:rPr lang="en-US" baseline="0" dirty="0" smtClean="0"/>
              <a:t>Satisfy Dependencies, like connection with external systems etc.</a:t>
            </a:r>
          </a:p>
          <a:p>
            <a:r>
              <a:rPr lang="en-US" baseline="0" dirty="0" smtClean="0"/>
              <a:t>Call the respective method.</a:t>
            </a:r>
          </a:p>
          <a:p>
            <a:r>
              <a:rPr lang="en-US" baseline="0" dirty="0" smtClean="0"/>
              <a:t>Save the model.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the purpose of the presentation we will show another healthy model. NEXT;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864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trough the constructor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54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</a:t>
            </a:r>
            <a:r>
              <a:rPr lang="en-US" baseline="0" dirty="0" smtClean="0"/>
              <a:t> the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724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</a:t>
            </a:r>
            <a:r>
              <a:rPr lang="en-US" baseline="0" dirty="0" smtClean="0"/>
              <a:t> the methods. </a:t>
            </a:r>
          </a:p>
          <a:p>
            <a:r>
              <a:rPr lang="en-US" baseline="0" dirty="0" smtClean="0"/>
              <a:t>Generally we can improve this code even more with some tactical patterns. But about this in the following 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014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82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MSDN Code</a:t>
            </a:r>
            <a:r>
              <a:rPr lang="en-US" baseline="0" dirty="0" smtClean="0"/>
              <a:t> first EXAMPLE for EF 4,5,6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337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MSDN Code</a:t>
            </a:r>
            <a:r>
              <a:rPr lang="en-US" baseline="0" dirty="0" smtClean="0"/>
              <a:t> first EXAMPLE for EF 4,5,6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1659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r>
              <a:rPr lang="en-US" baseline="0" dirty="0" smtClean="0"/>
              <a:t> latest documentation as of 8</a:t>
            </a:r>
            <a:r>
              <a:rPr lang="en-US" baseline="30000" dirty="0" smtClean="0"/>
              <a:t>th</a:t>
            </a:r>
            <a:r>
              <a:rPr lang="en-US" baseline="0" dirty="0" smtClean="0"/>
              <a:t> of October 2015</a:t>
            </a:r>
          </a:p>
          <a:p>
            <a:r>
              <a:rPr lang="en-US" baseline="0" dirty="0" smtClean="0"/>
              <a:t>Latest  doctrine version is 2.5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493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96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3423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models are</a:t>
            </a:r>
            <a:r>
              <a:rPr lang="en-US" baseline="0" dirty="0" smtClean="0"/>
              <a:t> strong and rich. Everything is good. Phase one of the E Commerce is done, orders are placed etc. Every time an order is created a shipping address is sent. A new requirement comes that the user should have </a:t>
            </a:r>
            <a:r>
              <a:rPr lang="en-US" baseline="0" dirty="0" err="1" smtClean="0"/>
              <a:t>ShippingAddress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084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Adding the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235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multiple addresses</a:t>
            </a:r>
            <a:r>
              <a:rPr lang="en-US" baseline="0" dirty="0" smtClean="0"/>
              <a:t> for regular customers. And enterprise customers.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095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 we add an</a:t>
            </a:r>
            <a:r>
              <a:rPr lang="en-US" baseline="0" dirty="0" smtClean="0"/>
              <a:t> Avatar…..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6732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a phone number…</a:t>
            </a:r>
          </a:p>
          <a:p>
            <a:r>
              <a:rPr lang="en-US" baseline="0" dirty="0" smtClean="0"/>
              <a:t>At this point its starting to become unmanageable. The file is 125 lines.</a:t>
            </a:r>
          </a:p>
          <a:p>
            <a:r>
              <a:rPr lang="en-US" baseline="0" dirty="0" smtClean="0"/>
              <a:t>Yes the code itself is all right but the model is having to many responsibilities, SOLID?</a:t>
            </a:r>
          </a:p>
          <a:p>
            <a:r>
              <a:rPr lang="en-US" baseline="0" dirty="0" smtClean="0"/>
              <a:t>If two people are working on two different parts of the system should they change the same files?</a:t>
            </a:r>
          </a:p>
          <a:p>
            <a:r>
              <a:rPr lang="en-US" baseline="0" dirty="0" smtClean="0"/>
              <a:t>We call this a Heavy model… NEXT;</a:t>
            </a:r>
          </a:p>
        </p:txBody>
      </p:sp>
    </p:spTree>
    <p:extLst>
      <p:ext uri="{BB962C8B-B14F-4D97-AF65-F5344CB8AC3E}">
        <p14:creationId xmlns:p14="http://schemas.microsoft.com/office/powerpoint/2010/main" val="2316924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</a:t>
            </a:r>
            <a:r>
              <a:rPr lang="en-US" baseline="0" dirty="0" smtClean="0"/>
              <a:t> so many responsibilities, so that’s its difficult to support. Its expensive to add, remove, or change functionality.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7125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Personally</a:t>
            </a:r>
            <a:r>
              <a:rPr lang="en-US" baseline="0" dirty="0" smtClean="0"/>
              <a:t> I don’t like regions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For me it means that the regions needs to be refactored. The class or the method has to many responsibilities.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It decreases readability when used like its shown on the screenshot.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Refactor it..</a:t>
            </a:r>
          </a:p>
        </p:txBody>
      </p:sp>
    </p:spTree>
    <p:extLst>
      <p:ext uri="{BB962C8B-B14F-4D97-AF65-F5344CB8AC3E}">
        <p14:creationId xmlns:p14="http://schemas.microsoft.com/office/powerpoint/2010/main" val="7426211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8955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7361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Let’s show some examples: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67840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Lets move out the address first</a:t>
            </a:r>
          </a:p>
        </p:txBody>
      </p:sp>
    </p:spTree>
    <p:extLst>
      <p:ext uri="{BB962C8B-B14F-4D97-AF65-F5344CB8AC3E}">
        <p14:creationId xmlns:p14="http://schemas.microsoft.com/office/powerpoint/2010/main" val="3089920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Talk on the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the profile information;</a:t>
            </a:r>
          </a:p>
        </p:txBody>
      </p:sp>
    </p:spTree>
    <p:extLst>
      <p:ext uri="{BB962C8B-B14F-4D97-AF65-F5344CB8AC3E}">
        <p14:creationId xmlns:p14="http://schemas.microsoft.com/office/powerpoint/2010/main" val="11741899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Talk on the profile…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now we have our initial beautiful user</a:t>
            </a:r>
          </a:p>
        </p:txBody>
      </p:sp>
    </p:spTree>
    <p:extLst>
      <p:ext uri="{BB962C8B-B14F-4D97-AF65-F5344CB8AC3E}">
        <p14:creationId xmlns:p14="http://schemas.microsoft.com/office/powerpoint/2010/main" val="25919651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Three models belonging of the same thing…</a:t>
            </a:r>
          </a:p>
        </p:txBody>
      </p:sp>
    </p:spTree>
    <p:extLst>
      <p:ext uri="{BB962C8B-B14F-4D97-AF65-F5344CB8AC3E}">
        <p14:creationId xmlns:p14="http://schemas.microsoft.com/office/powerpoint/2010/main" val="4147958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5728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100" dirty="0" smtClean="0">
                <a:solidFill>
                  <a:schemeClr val="tx1"/>
                </a:solidFill>
              </a:rPr>
              <a:t>Software</a:t>
            </a:r>
            <a:r>
              <a:rPr lang="en-US" sz="1100" baseline="0" dirty="0" smtClean="0">
                <a:solidFill>
                  <a:schemeClr val="tx1"/>
                </a:solidFill>
              </a:rPr>
              <a:t> Architecture</a:t>
            </a:r>
          </a:p>
          <a:p>
            <a:pPr>
              <a:spcBef>
                <a:spcPts val="0"/>
              </a:spcBef>
              <a:buNone/>
            </a:pPr>
            <a:r>
              <a:rPr lang="en-US" sz="1100" baseline="0" dirty="0" smtClean="0">
                <a:solidFill>
                  <a:schemeClr val="tx1"/>
                </a:solidFill>
              </a:rPr>
              <a:t>	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Boundaries,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CAP Theorem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Layered Architecture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Messaging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1100" dirty="0" err="1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Microservices</a:t>
            </a: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 	Onion Architecture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Scalability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SOA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Logical Architecture vs Physical Architecture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Publish/Subscribe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1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	Eventual Consistency</a:t>
            </a:r>
            <a:r>
              <a:rPr lang="en-US" sz="1100" dirty="0" smtClean="0">
                <a:solidFill>
                  <a:schemeClr val="tx1"/>
                </a:solidFill>
              </a:rPr>
              <a:t/>
            </a:r>
            <a:br>
              <a:rPr lang="en-US" sz="1100" dirty="0" smtClean="0">
                <a:solidFill>
                  <a:schemeClr val="tx1"/>
                </a:solidFill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86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103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288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Team</a:t>
            </a:r>
            <a:r>
              <a:rPr lang="en-US" baseline="0" dirty="0" smtClean="0"/>
              <a:t> Victoria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182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1991814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6000"/>
            </a:lvl1pPr>
            <a:lvl2pPr algn="ctr">
              <a:spcBef>
                <a:spcPts val="0"/>
              </a:spcBef>
              <a:buSzPct val="100000"/>
              <a:defRPr sz="6000"/>
            </a:lvl2pPr>
            <a:lvl3pPr algn="ctr">
              <a:spcBef>
                <a:spcPts val="0"/>
              </a:spcBef>
              <a:buSzPct val="100000"/>
              <a:defRPr sz="6000"/>
            </a:lvl3pPr>
            <a:lvl4pPr algn="ctr">
              <a:spcBef>
                <a:spcPts val="0"/>
              </a:spcBef>
              <a:buSzPct val="100000"/>
              <a:defRPr sz="6000"/>
            </a:lvl4pPr>
            <a:lvl5pPr algn="ctr">
              <a:spcBef>
                <a:spcPts val="0"/>
              </a:spcBef>
              <a:buSzPct val="100000"/>
              <a:defRPr sz="6000"/>
            </a:lvl5pPr>
            <a:lvl6pPr algn="ctr">
              <a:spcBef>
                <a:spcPts val="0"/>
              </a:spcBef>
              <a:buSzPct val="100000"/>
              <a:defRPr sz="6000"/>
            </a:lvl6pPr>
            <a:lvl7pPr algn="ctr">
              <a:spcBef>
                <a:spcPts val="0"/>
              </a:spcBef>
              <a:buSzPct val="100000"/>
              <a:defRPr sz="6000"/>
            </a:lvl7pPr>
            <a:lvl8pPr algn="ctr">
              <a:spcBef>
                <a:spcPts val="0"/>
              </a:spcBef>
              <a:buSzPct val="100000"/>
              <a:defRPr sz="6000"/>
            </a:lvl8pPr>
            <a:lvl9pPr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964344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3144854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/>
            </a:lvl1pPr>
            <a:lvl2pPr algn="ctr" rtl="0">
              <a:spcBef>
                <a:spcPts val="0"/>
              </a:spcBef>
              <a:buSzPct val="100000"/>
              <a:buNone/>
              <a:defRPr sz="3000"/>
            </a:lvl2pPr>
            <a:lvl3pPr algn="ctr" rtl="0">
              <a:spcBef>
                <a:spcPts val="0"/>
              </a:spcBef>
              <a:buSzPct val="100000"/>
              <a:buNone/>
              <a:defRPr sz="3000"/>
            </a:lvl3pPr>
            <a:lvl4pPr algn="ctr" rtl="0">
              <a:spcBef>
                <a:spcPts val="0"/>
              </a:spcBef>
              <a:buSzPct val="100000"/>
              <a:buNone/>
              <a:defRPr sz="3000"/>
            </a:lvl4pPr>
            <a:lvl5pPr algn="ctr" rtl="0">
              <a:spcBef>
                <a:spcPts val="0"/>
              </a:spcBef>
              <a:buSzPct val="100000"/>
              <a:buNone/>
              <a:defRPr sz="3000"/>
            </a:lvl5pPr>
            <a:lvl6pPr algn="ctr" rtl="0">
              <a:spcBef>
                <a:spcPts val="0"/>
              </a:spcBef>
              <a:buSzPct val="100000"/>
              <a:buNone/>
              <a:defRPr sz="3000"/>
            </a:lvl6pPr>
            <a:lvl7pPr algn="ctr" rtl="0">
              <a:spcBef>
                <a:spcPts val="0"/>
              </a:spcBef>
              <a:buSzPct val="100000"/>
              <a:buNone/>
              <a:defRPr sz="3000"/>
            </a:lvl7pPr>
            <a:lvl8pPr algn="ctr" rtl="0">
              <a:spcBef>
                <a:spcPts val="0"/>
              </a:spcBef>
              <a:buSzPct val="100000"/>
              <a:buNone/>
              <a:defRPr sz="3000"/>
            </a:lvl8pPr>
            <a:lvl9pPr algn="ctr" rtl="0">
              <a:spcBef>
                <a:spcPts val="0"/>
              </a:spcBef>
              <a:buSzPct val="100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1700926" y="1399802"/>
            <a:ext cx="5742300" cy="819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SzPct val="100000"/>
              <a:defRPr sz="3000"/>
            </a:lvl1pPr>
            <a:lvl2pPr algn="ctr" rtl="0">
              <a:spcBef>
                <a:spcPts val="0"/>
              </a:spcBef>
              <a:buSzPct val="100000"/>
              <a:defRPr sz="3000"/>
            </a:lvl2pPr>
            <a:lvl3pPr algn="ctr" rtl="0">
              <a:spcBef>
                <a:spcPts val="0"/>
              </a:spcBef>
              <a:buSzPct val="100000"/>
              <a:defRPr sz="3000"/>
            </a:lvl3pPr>
            <a:lvl4pPr algn="ctr" rtl="0">
              <a:spcBef>
                <a:spcPts val="0"/>
              </a:spcBef>
              <a:buSzPct val="100000"/>
              <a:defRPr sz="3000"/>
            </a:lvl4pPr>
            <a:lvl5pPr algn="ctr" rtl="0">
              <a:spcBef>
                <a:spcPts val="0"/>
              </a:spcBef>
              <a:buSzPct val="100000"/>
              <a:defRPr sz="3000"/>
            </a:lvl5pPr>
            <a:lvl6pPr algn="ctr" rtl="0">
              <a:spcBef>
                <a:spcPts val="0"/>
              </a:spcBef>
              <a:buSzPct val="100000"/>
              <a:defRPr sz="3000"/>
            </a:lvl6pPr>
            <a:lvl7pPr algn="ctr" rtl="0">
              <a:spcBef>
                <a:spcPts val="0"/>
              </a:spcBef>
              <a:buSzPct val="100000"/>
              <a:defRPr sz="3000"/>
            </a:lvl7pPr>
            <a:lvl8pPr algn="ctr" rtl="0">
              <a:spcBef>
                <a:spcPts val="0"/>
              </a:spcBef>
              <a:buSzPct val="100000"/>
              <a:defRPr sz="3000"/>
            </a:lvl8pPr>
            <a:lvl9pPr algn="ctr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3593400" y="857570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9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</a:p>
        </p:txBody>
      </p:sp>
      <p:sp>
        <p:nvSpPr>
          <p:cNvPr id="15" name="Shape 15"/>
          <p:cNvSpPr/>
          <p:nvPr/>
        </p:nvSpPr>
        <p:spPr>
          <a:xfrm>
            <a:off x="4128151" y="550650"/>
            <a:ext cx="887711" cy="849160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563401"/>
            <a:ext cx="8229600" cy="250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1" y="1507927"/>
            <a:ext cx="3994500" cy="341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600"/>
            </a:lvl1pPr>
            <a:lvl2pPr>
              <a:spcBef>
                <a:spcPts val="0"/>
              </a:spcBef>
              <a:buSzPct val="100000"/>
              <a:defRPr sz="1600"/>
            </a:lvl2pPr>
            <a:lvl3pPr>
              <a:spcBef>
                <a:spcPts val="0"/>
              </a:spcBef>
              <a:buSzPct val="100000"/>
              <a:defRPr sz="1600"/>
            </a:lvl3pPr>
            <a:lvl4pPr>
              <a:spcBef>
                <a:spcPts val="0"/>
              </a:spcBef>
              <a:buSzPct val="100000"/>
              <a:defRPr sz="1600"/>
            </a:lvl4pPr>
            <a:lvl5pPr>
              <a:spcBef>
                <a:spcPts val="0"/>
              </a:spcBef>
              <a:buSzPct val="100000"/>
              <a:defRPr sz="1600"/>
            </a:lvl5pPr>
            <a:lvl6pPr>
              <a:spcBef>
                <a:spcPts val="0"/>
              </a:spcBef>
              <a:buSzPct val="100000"/>
              <a:defRPr sz="1600"/>
            </a:lvl6pPr>
            <a:lvl7pPr>
              <a:spcBef>
                <a:spcPts val="0"/>
              </a:spcBef>
              <a:buSzPct val="100000"/>
              <a:defRPr sz="1600"/>
            </a:lvl7pPr>
            <a:lvl8pPr>
              <a:spcBef>
                <a:spcPts val="0"/>
              </a:spcBef>
              <a:buSzPct val="100000"/>
              <a:defRPr sz="1600"/>
            </a:lvl8pPr>
            <a:lvl9pPr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692275" y="1507927"/>
            <a:ext cx="3994500" cy="341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600"/>
            </a:lvl1pPr>
            <a:lvl2pPr>
              <a:spcBef>
                <a:spcPts val="0"/>
              </a:spcBef>
              <a:buSzPct val="100000"/>
              <a:defRPr sz="1600"/>
            </a:lvl2pPr>
            <a:lvl3pPr>
              <a:spcBef>
                <a:spcPts val="0"/>
              </a:spcBef>
              <a:buSzPct val="100000"/>
              <a:defRPr sz="1600"/>
            </a:lvl3pPr>
            <a:lvl4pPr>
              <a:spcBef>
                <a:spcPts val="0"/>
              </a:spcBef>
              <a:buSzPct val="100000"/>
              <a:defRPr sz="1600"/>
            </a:lvl4pPr>
            <a:lvl5pPr>
              <a:spcBef>
                <a:spcPts val="0"/>
              </a:spcBef>
              <a:buSzPct val="100000"/>
              <a:defRPr sz="1600"/>
            </a:lvl5pPr>
            <a:lvl6pPr>
              <a:spcBef>
                <a:spcPts val="0"/>
              </a:spcBef>
              <a:buSzPct val="100000"/>
              <a:defRPr sz="1600"/>
            </a:lvl6pPr>
            <a:lvl7pPr>
              <a:spcBef>
                <a:spcPts val="0"/>
              </a:spcBef>
              <a:buSzPct val="100000"/>
              <a:defRPr sz="1600"/>
            </a:lvl7pPr>
            <a:lvl8pPr>
              <a:spcBef>
                <a:spcPts val="0"/>
              </a:spcBef>
              <a:buSzPct val="100000"/>
              <a:defRPr sz="1600"/>
            </a:lvl8pPr>
            <a:lvl9pPr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779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5000"/>
                    </a14:imgEffect>
                    <a14:imgEffect>
                      <a14:brightnessContrast bright="8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563401"/>
            <a:ext cx="8229600" cy="250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FFFF"/>
              </a:buClr>
              <a:buSzPct val="100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509305" y="1885952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/>
            <a:r>
              <a:rPr lang="en" dirty="0" smtClean="0">
                <a:solidFill>
                  <a:schemeClr val="tx1"/>
                </a:solidFill>
              </a:rPr>
              <a:t>Models for </a:t>
            </a:r>
            <a:br>
              <a:rPr lang="en" dirty="0" smtClean="0">
                <a:solidFill>
                  <a:schemeClr val="tx1"/>
                </a:solidFill>
              </a:rPr>
            </a:br>
            <a:r>
              <a:rPr lang="en" dirty="0" smtClean="0">
                <a:solidFill>
                  <a:schemeClr val="tx1"/>
                </a:solidFill>
              </a:rPr>
              <a:t>	         the  Rescue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41" name="Shape 41"/>
          <p:cNvSpPr/>
          <p:nvPr/>
        </p:nvSpPr>
        <p:spPr>
          <a:xfrm>
            <a:off x="412377" y="2419351"/>
            <a:ext cx="2895600" cy="10297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5112871" y="2416734"/>
            <a:ext cx="3124200" cy="1089989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4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25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26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27" name="Shape 346"/>
          <p:cNvSpPr>
            <a:spLocks noChangeAspect="1"/>
          </p:cNvSpPr>
          <p:nvPr/>
        </p:nvSpPr>
        <p:spPr>
          <a:xfrm rot="2031311">
            <a:off x="4934541" y="403524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914400" y="1809750"/>
            <a:ext cx="7086600" cy="231495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800" dirty="0">
                <a:solidFill>
                  <a:schemeClr val="tx1"/>
                </a:solidFill>
              </a:rPr>
              <a:t>"Essentially, all models are wrong, </a:t>
            </a:r>
          </a:p>
          <a:p>
            <a:pPr>
              <a:buNone/>
            </a:pPr>
            <a:r>
              <a:rPr lang="en-US" sz="2800" dirty="0">
                <a:solidFill>
                  <a:schemeClr val="tx1"/>
                </a:solidFill>
              </a:rPr>
              <a:t>but some are useful.“</a:t>
            </a:r>
          </a:p>
          <a:p>
            <a:pPr algn="r">
              <a:buNone/>
            </a:pPr>
            <a:r>
              <a:rPr lang="en-US" sz="2800" dirty="0">
                <a:solidFill>
                  <a:schemeClr val="tx1"/>
                </a:solidFill>
              </a:rPr>
              <a:t>- George E .P. Box</a:t>
            </a:r>
            <a:endParaRPr lang="en" sz="2800" dirty="0">
              <a:solidFill>
                <a:schemeClr val="tx1"/>
              </a:solidFill>
            </a:endParaRPr>
          </a:p>
        </p:txBody>
      </p:sp>
      <p:sp>
        <p:nvSpPr>
          <p:cNvPr id="3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4934541" y="403524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59" y="1"/>
            <a:ext cx="75522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60895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085"/>
            <a:ext cx="9144000" cy="46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22624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1" y="1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67360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9718"/>
            <a:ext cx="7315200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00960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1642840"/>
            <a:ext cx="7772400" cy="1219200"/>
          </a:xfrm>
        </p:spPr>
        <p:txBody>
          <a:bodyPr/>
          <a:lstStyle/>
          <a:p>
            <a:r>
              <a:rPr lang="en-US" sz="4000" dirty="0" smtClean="0">
                <a:solidFill>
                  <a:schemeClr val="tx1"/>
                </a:solidFill>
              </a:rPr>
              <a:t>How does all that helps us?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4934541" y="403524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65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341" y="638430"/>
            <a:ext cx="7772400" cy="990600"/>
          </a:xfrm>
        </p:spPr>
        <p:txBody>
          <a:bodyPr/>
          <a:lstStyle/>
          <a:p>
            <a:r>
              <a:rPr lang="en-US" sz="4000" dirty="0" smtClean="0">
                <a:solidFill>
                  <a:schemeClr val="tx1"/>
                </a:solidFill>
              </a:rPr>
              <a:t>Enterprise Software 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Shape 142"/>
          <p:cNvSpPr/>
          <p:nvPr/>
        </p:nvSpPr>
        <p:spPr>
          <a:xfrm>
            <a:off x="4267200" y="133350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8" name="Shape 143"/>
          <p:cNvSpPr/>
          <p:nvPr/>
        </p:nvSpPr>
        <p:spPr>
          <a:xfrm>
            <a:off x="4488701" y="328538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8" name="Shape 203"/>
          <p:cNvSpPr/>
          <p:nvPr/>
        </p:nvSpPr>
        <p:spPr>
          <a:xfrm>
            <a:off x="672360" y="1781420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problem</a:t>
            </a:r>
            <a:endParaRPr lang="en" sz="18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9" name="Shape 204"/>
          <p:cNvSpPr/>
          <p:nvPr/>
        </p:nvSpPr>
        <p:spPr>
          <a:xfrm>
            <a:off x="3675755" y="1781420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model</a:t>
            </a:r>
            <a:endParaRPr lang="en" sz="18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0" name="Shape 205"/>
          <p:cNvSpPr/>
          <p:nvPr/>
        </p:nvSpPr>
        <p:spPr>
          <a:xfrm>
            <a:off x="6795268" y="1715984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solution</a:t>
            </a:r>
            <a:endParaRPr lang="en" sz="18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21" name="Shape 206"/>
          <p:cNvGrpSpPr/>
          <p:nvPr/>
        </p:nvGrpSpPr>
        <p:grpSpPr>
          <a:xfrm>
            <a:off x="2128617" y="2480406"/>
            <a:ext cx="1792245" cy="232966"/>
            <a:chOff x="2266178" y="2764474"/>
            <a:chExt cx="1792245" cy="232966"/>
          </a:xfrm>
          <a:solidFill>
            <a:schemeClr val="tx1"/>
          </a:solidFill>
        </p:grpSpPr>
        <p:sp>
          <p:nvSpPr>
            <p:cNvPr id="25" name="Shape 207"/>
            <p:cNvSpPr/>
            <p:nvPr/>
          </p:nvSpPr>
          <p:spPr>
            <a:xfrm>
              <a:off x="2266178" y="2855800"/>
              <a:ext cx="1683566" cy="102977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" name="Shape 208"/>
            <p:cNvSpPr/>
            <p:nvPr/>
          </p:nvSpPr>
          <p:spPr>
            <a:xfrm>
              <a:off x="3870041" y="2764474"/>
              <a:ext cx="188382" cy="232966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Shape 209"/>
          <p:cNvGrpSpPr/>
          <p:nvPr/>
        </p:nvGrpSpPr>
        <p:grpSpPr>
          <a:xfrm>
            <a:off x="5208240" y="2390254"/>
            <a:ext cx="1792245" cy="232966"/>
            <a:chOff x="2266178" y="2764474"/>
            <a:chExt cx="1792245" cy="232966"/>
          </a:xfrm>
          <a:solidFill>
            <a:schemeClr val="tx1"/>
          </a:solidFill>
        </p:grpSpPr>
        <p:sp>
          <p:nvSpPr>
            <p:cNvPr id="23" name="Shape 210"/>
            <p:cNvSpPr/>
            <p:nvPr/>
          </p:nvSpPr>
          <p:spPr>
            <a:xfrm>
              <a:off x="2266178" y="2855800"/>
              <a:ext cx="1683566" cy="102977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4" name="Shape 211"/>
            <p:cNvSpPr/>
            <p:nvPr/>
          </p:nvSpPr>
          <p:spPr>
            <a:xfrm>
              <a:off x="3870041" y="2764474"/>
              <a:ext cx="188382" cy="232966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29" name="Shape 388"/>
          <p:cNvSpPr/>
          <p:nvPr/>
        </p:nvSpPr>
        <p:spPr>
          <a:xfrm>
            <a:off x="861304" y="2177803"/>
            <a:ext cx="1219995" cy="890847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0" name="Shape 388"/>
          <p:cNvSpPr/>
          <p:nvPr/>
        </p:nvSpPr>
        <p:spPr>
          <a:xfrm>
            <a:off x="7027071" y="2112361"/>
            <a:ext cx="1219995" cy="890847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1" name="Shape 388"/>
          <p:cNvSpPr/>
          <p:nvPr/>
        </p:nvSpPr>
        <p:spPr>
          <a:xfrm>
            <a:off x="3942767" y="2152652"/>
            <a:ext cx="1219995" cy="890847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735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5341" y="26479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Shape 67"/>
          <p:cNvSpPr txBox="1">
            <a:spLocks noGrp="1"/>
          </p:cNvSpPr>
          <p:nvPr/>
        </p:nvSpPr>
        <p:spPr>
          <a:xfrm>
            <a:off x="1371600" y="2221938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48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lvl="0" algn="l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Software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	</a:t>
            </a:r>
            <a:r>
              <a:rPr lang="en" dirty="0" smtClean="0">
                <a:solidFill>
                  <a:schemeClr val="tx1"/>
                </a:solidFill>
              </a:rPr>
              <a:t>	Models in OOP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3430718">
            <a:off x="5537087" y="1027438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7" name="Shape 346"/>
          <p:cNvSpPr>
            <a:spLocks noChangeAspect="1"/>
          </p:cNvSpPr>
          <p:nvPr/>
        </p:nvSpPr>
        <p:spPr>
          <a:xfrm rot="2031311">
            <a:off x="4934541" y="403524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211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 idx="4294967295"/>
          </p:nvPr>
        </p:nvSpPr>
        <p:spPr>
          <a:xfrm>
            <a:off x="685800" y="249774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 smtClean="0">
                <a:solidFill>
                  <a:schemeClr val="tx1"/>
                </a:solidFill>
              </a:rPr>
              <a:t>E-Commerce</a:t>
            </a:r>
            <a:endParaRPr lang="en" sz="6000" dirty="0">
              <a:solidFill>
                <a:schemeClr val="tx1"/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subTitle" idx="4294967295"/>
          </p:nvPr>
        </p:nvSpPr>
        <p:spPr>
          <a:xfrm>
            <a:off x="2004000" y="3487750"/>
            <a:ext cx="51360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We have a shopping cart, users orders etc.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Every one is familiar.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4" name="Shape 338"/>
          <p:cNvSpPr>
            <a:spLocks noChangeAspect="1"/>
          </p:cNvSpPr>
          <p:nvPr/>
        </p:nvSpPr>
        <p:spPr>
          <a:xfrm>
            <a:off x="3291840" y="1176152"/>
            <a:ext cx="2560320" cy="1449032"/>
          </a:xfrm>
          <a:custGeom>
            <a:avLst/>
            <a:gdLst/>
            <a:ahLst/>
            <a:cxnLst/>
            <a:rect l="0" t="0" r="0" b="0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4778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44"/>
            <a:ext cx="9144000" cy="487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79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685800" y="22669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/>
            <a:r>
              <a:rPr lang="en-US" sz="1400" dirty="0" smtClean="0">
                <a:solidFill>
                  <a:schemeClr val="tx1"/>
                </a:solidFill>
              </a:rPr>
              <a:t/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S.O.L.I.D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b="1" u="sng" dirty="0" smtClean="0">
                <a:solidFill>
                  <a:schemeClr val="tx1"/>
                </a:solidFill>
              </a:rPr>
              <a:t>Models </a:t>
            </a:r>
            <a:r>
              <a:rPr lang="en-US" sz="1400" b="1" u="sng" dirty="0">
                <a:solidFill>
                  <a:schemeClr val="tx1"/>
                </a:solidFill>
              </a:rPr>
              <a:t>for the </a:t>
            </a:r>
            <a:r>
              <a:rPr lang="en-US" sz="1400" b="1" u="sng" dirty="0" smtClean="0">
                <a:solidFill>
                  <a:schemeClr val="tx1"/>
                </a:solidFill>
              </a:rPr>
              <a:t>Rescue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Domain </a:t>
            </a:r>
            <a:r>
              <a:rPr lang="en-US" sz="1400" dirty="0">
                <a:solidFill>
                  <a:schemeClr val="tx1"/>
                </a:solidFill>
              </a:rPr>
              <a:t>Driven </a:t>
            </a:r>
            <a:r>
              <a:rPr lang="en-US" sz="1400" dirty="0" smtClean="0">
                <a:solidFill>
                  <a:schemeClr val="tx1"/>
                </a:solidFill>
              </a:rPr>
              <a:t>Design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</a:t>
            </a:r>
            <a:r>
              <a:rPr lang="en-US" sz="1400" dirty="0" smtClean="0">
                <a:solidFill>
                  <a:schemeClr val="tx1"/>
                </a:solidFill>
              </a:rPr>
              <a:t>DDD Introduction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</a:t>
            </a:r>
            <a:r>
              <a:rPr lang="en-US" sz="1400" dirty="0" smtClean="0">
                <a:solidFill>
                  <a:schemeClr val="tx1"/>
                </a:solidFill>
              </a:rPr>
              <a:t>DDD </a:t>
            </a:r>
            <a:r>
              <a:rPr lang="en-US" sz="1400" dirty="0">
                <a:solidFill>
                  <a:schemeClr val="tx1"/>
                </a:solidFill>
              </a:rPr>
              <a:t>Strategic </a:t>
            </a:r>
            <a:r>
              <a:rPr lang="en-US" sz="1400" dirty="0" smtClean="0">
                <a:solidFill>
                  <a:schemeClr val="tx1"/>
                </a:solidFill>
              </a:rPr>
              <a:t>Design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</a:t>
            </a:r>
            <a:r>
              <a:rPr lang="en-US" sz="1400" dirty="0" smtClean="0">
                <a:solidFill>
                  <a:schemeClr val="tx1"/>
                </a:solidFill>
              </a:rPr>
              <a:t>DDD </a:t>
            </a:r>
            <a:r>
              <a:rPr lang="en-US" sz="1400" dirty="0">
                <a:solidFill>
                  <a:schemeClr val="tx1"/>
                </a:solidFill>
              </a:rPr>
              <a:t>Tactical </a:t>
            </a:r>
            <a:r>
              <a:rPr lang="en-US" sz="1400" dirty="0" smtClean="0">
                <a:solidFill>
                  <a:schemeClr val="tx1"/>
                </a:solidFill>
              </a:rPr>
              <a:t>Design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Software </a:t>
            </a:r>
            <a:r>
              <a:rPr lang="en-US" sz="1400" dirty="0">
                <a:solidFill>
                  <a:schemeClr val="tx1"/>
                </a:solidFill>
              </a:rPr>
              <a:t>Architecture (Parts I, II &amp; III</a:t>
            </a:r>
            <a:r>
              <a:rPr lang="en-US" sz="1400" dirty="0" smtClean="0">
                <a:solidFill>
                  <a:schemeClr val="tx1"/>
                </a:solidFill>
              </a:rPr>
              <a:t>)</a:t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Application </a:t>
            </a:r>
            <a:r>
              <a:rPr lang="en-US" sz="1400" dirty="0">
                <a:solidFill>
                  <a:schemeClr val="tx1"/>
                </a:solidFill>
              </a:rPr>
              <a:t>Lifecycle </a:t>
            </a:r>
            <a:r>
              <a:rPr lang="en-US" sz="1400" dirty="0" smtClean="0">
                <a:solidFill>
                  <a:schemeClr val="tx1"/>
                </a:solidFill>
              </a:rPr>
              <a:t>Management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Continuous </a:t>
            </a:r>
            <a:r>
              <a:rPr lang="en-US" sz="1400" dirty="0">
                <a:solidFill>
                  <a:schemeClr val="tx1"/>
                </a:solidFill>
              </a:rPr>
              <a:t>Integration, Deployment, </a:t>
            </a:r>
            <a:r>
              <a:rPr lang="en-US" sz="1400" dirty="0" smtClean="0">
                <a:solidFill>
                  <a:schemeClr val="tx1"/>
                </a:solidFill>
              </a:rPr>
              <a:t>Delivery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Generic </a:t>
            </a:r>
            <a:r>
              <a:rPr lang="en-US" sz="1400" dirty="0">
                <a:solidFill>
                  <a:schemeClr val="tx1"/>
                </a:solidFill>
              </a:rPr>
              <a:t>Domain as a </a:t>
            </a:r>
            <a:r>
              <a:rPr lang="en-US" sz="1400" dirty="0" smtClean="0">
                <a:solidFill>
                  <a:schemeClr val="tx1"/>
                </a:solidFill>
              </a:rPr>
              <a:t>Service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CQRS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Event Sourcing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err="1" smtClean="0">
                <a:solidFill>
                  <a:schemeClr val="tx1"/>
                </a:solidFill>
              </a:rPr>
              <a:t>oAuth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2.0 &amp; </a:t>
            </a:r>
            <a:r>
              <a:rPr lang="en-US" sz="1400" dirty="0" smtClean="0">
                <a:solidFill>
                  <a:schemeClr val="tx1"/>
                </a:solidFill>
              </a:rPr>
              <a:t>OIDC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Lucene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err="1" smtClean="0">
                <a:solidFill>
                  <a:schemeClr val="tx1"/>
                </a:solidFill>
              </a:rPr>
              <a:t>Hystrix</a:t>
            </a:r>
            <a:r>
              <a:rPr lang="en-US" sz="1400" dirty="0" smtClean="0">
                <a:solidFill>
                  <a:schemeClr val="tx1"/>
                </a:solidFill>
              </a:rPr>
              <a:t/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	- Cassandra</a:t>
            </a:r>
            <a:endParaRPr lang="en" sz="1400" dirty="0">
              <a:solidFill>
                <a:schemeClr val="tx1"/>
              </a:solidFill>
            </a:endParaRPr>
          </a:p>
        </p:txBody>
      </p:sp>
      <p:sp>
        <p:nvSpPr>
          <p:cNvPr id="6" name="Shape 48"/>
          <p:cNvSpPr txBox="1">
            <a:spLocks/>
          </p:cNvSpPr>
          <p:nvPr/>
        </p:nvSpPr>
        <p:spPr>
          <a:xfrm>
            <a:off x="3276600" y="133350"/>
            <a:ext cx="3200399" cy="91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60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" dirty="0" smtClean="0">
                <a:solidFill>
                  <a:schemeClr val="tx1"/>
                </a:solidFill>
              </a:rPr>
              <a:t>Hello!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7" name="Shape 49"/>
          <p:cNvSpPr/>
          <p:nvPr/>
        </p:nvSpPr>
        <p:spPr>
          <a:xfrm>
            <a:off x="2947174" y="311051"/>
            <a:ext cx="658851" cy="734099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8" name="Shape 50"/>
          <p:cNvSpPr/>
          <p:nvPr/>
        </p:nvSpPr>
        <p:spPr>
          <a:xfrm>
            <a:off x="3117782" y="542013"/>
            <a:ext cx="317635" cy="298183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420427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454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98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44"/>
            <a:ext cx="9144000" cy="487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75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977" y="971552"/>
            <a:ext cx="7772400" cy="1159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Object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hape 68"/>
          <p:cNvSpPr txBox="1">
            <a:spLocks noGrp="1"/>
          </p:cNvSpPr>
          <p:nvPr>
            <p:ph type="subTitle" idx="1"/>
          </p:nvPr>
        </p:nvSpPr>
        <p:spPr>
          <a:xfrm>
            <a:off x="687977" y="2571752"/>
            <a:ext cx="7772400" cy="11429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In object-oriented </a:t>
            </a:r>
            <a:r>
              <a:rPr lang="en-US" dirty="0" smtClean="0">
                <a:solidFill>
                  <a:schemeClr val="tx1"/>
                </a:solidFill>
              </a:rPr>
              <a:t>programming, an object is </a:t>
            </a:r>
            <a:r>
              <a:rPr lang="en-US" dirty="0">
                <a:solidFill>
                  <a:schemeClr val="tx1"/>
                </a:solidFill>
              </a:rPr>
              <a:t>a data </a:t>
            </a:r>
            <a:r>
              <a:rPr lang="en-US" dirty="0" smtClean="0">
                <a:solidFill>
                  <a:schemeClr val="tx1"/>
                </a:solidFill>
              </a:rPr>
              <a:t>structure </a:t>
            </a:r>
            <a:r>
              <a:rPr lang="en-US" dirty="0">
                <a:solidFill>
                  <a:schemeClr val="tx1"/>
                </a:solidFill>
              </a:rPr>
              <a:t>encapsulated with a set of routines, called </a:t>
            </a:r>
            <a:r>
              <a:rPr lang="en-US" dirty="0" smtClean="0">
                <a:solidFill>
                  <a:schemeClr val="tx1"/>
                </a:solidFill>
              </a:rPr>
              <a:t>"methods </a:t>
            </a:r>
            <a:r>
              <a:rPr lang="en-US" dirty="0">
                <a:solidFill>
                  <a:schemeClr val="tx1"/>
                </a:solidFill>
              </a:rPr>
              <a:t>", which operate on the data. Operations on the data </a:t>
            </a:r>
            <a:r>
              <a:rPr lang="en-US" dirty="0" smtClean="0">
                <a:solidFill>
                  <a:schemeClr val="tx1"/>
                </a:solidFill>
              </a:rPr>
              <a:t>can only be </a:t>
            </a:r>
            <a:r>
              <a:rPr lang="en-US" dirty="0">
                <a:solidFill>
                  <a:schemeClr val="tx1"/>
                </a:solidFill>
              </a:rPr>
              <a:t>performed via these </a:t>
            </a:r>
            <a:r>
              <a:rPr lang="en-US" dirty="0" smtClean="0">
                <a:solidFill>
                  <a:schemeClr val="tx1"/>
                </a:solidFill>
              </a:rPr>
              <a:t>methods.</a:t>
            </a:r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606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44"/>
            <a:ext cx="9144000" cy="487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46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Anemic Models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5239340" y="3841456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85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Sympthoms of anemia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929475" y="2160150"/>
            <a:ext cx="4200299" cy="2075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" dirty="0" smtClean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Paleness</a:t>
            </a:r>
          </a:p>
          <a:p>
            <a:pPr marL="342900" indent="-342900"/>
            <a:r>
              <a:rPr lang="en" dirty="0" smtClean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Yellow eyes</a:t>
            </a:r>
          </a:p>
          <a:p>
            <a:pPr marL="342900" indent="-342900"/>
            <a:r>
              <a:rPr lang="en" dirty="0" smtClean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Shortness of breath</a:t>
            </a:r>
          </a:p>
          <a:p>
            <a:pPr marL="342900" indent="-342900"/>
            <a:r>
              <a:rPr lang="en" dirty="0" smtClean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Weak muscules</a:t>
            </a:r>
          </a:p>
          <a:p>
            <a:pPr marL="342900" indent="-342900"/>
            <a:r>
              <a:rPr lang="en" dirty="0" smtClean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Low blood pressure</a:t>
            </a:r>
            <a:endParaRPr lang="en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2" y="1891955"/>
            <a:ext cx="2770632" cy="2611488"/>
          </a:xfrm>
          <a:prstGeom prst="rect">
            <a:avLst/>
          </a:prstGeom>
        </p:spPr>
      </p:pic>
      <p:sp>
        <p:nvSpPr>
          <p:cNvPr id="9" name="Shape 316"/>
          <p:cNvSpPr/>
          <p:nvPr/>
        </p:nvSpPr>
        <p:spPr>
          <a:xfrm>
            <a:off x="4373889" y="506743"/>
            <a:ext cx="324415" cy="354203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937336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454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95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5862" y="1801077"/>
            <a:ext cx="7772400" cy="1159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Tell don’t ask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5239340" y="3841456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406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7" y="971550"/>
            <a:ext cx="7572983" cy="4038106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1524000" y="209550"/>
            <a:ext cx="6096000" cy="531206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Let’s Refactor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806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7150"/>
            <a:ext cx="7772400" cy="784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Encapsulation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1949"/>
            <a:ext cx="8991600" cy="417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286002" y="797350"/>
            <a:ext cx="472439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>
                <a:solidFill>
                  <a:schemeClr val="tx1"/>
                </a:solidFill>
              </a:rPr>
              <a:t>Agenda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276601" y="793989"/>
            <a:ext cx="658851" cy="69030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>
            <a:off x="3447209" y="998943"/>
            <a:ext cx="317635" cy="280393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52" name="Shape 52"/>
          <p:cNvSpPr txBox="1"/>
          <p:nvPr/>
        </p:nvSpPr>
        <p:spPr>
          <a:xfrm>
            <a:off x="1371602" y="1757829"/>
            <a:ext cx="1902076" cy="13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b="1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Models</a:t>
            </a:r>
          </a:p>
          <a:p>
            <a:pPr>
              <a:spcBef>
                <a:spcPts val="600"/>
              </a:spcBef>
            </a:pPr>
            <a:r>
              <a:rPr lang="en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What is a Model?</a:t>
            </a:r>
          </a:p>
          <a:p>
            <a:pPr>
              <a:spcBef>
                <a:spcPts val="600"/>
              </a:spcBef>
            </a:pPr>
            <a:r>
              <a:rPr lang="en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Why do we need models</a:t>
            </a: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?</a:t>
            </a:r>
          </a:p>
          <a:p>
            <a:pPr>
              <a:spcBef>
                <a:spcPts val="600"/>
              </a:spcBef>
            </a:pP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Different model types.</a:t>
            </a:r>
          </a:p>
          <a:p>
            <a:pPr>
              <a:spcBef>
                <a:spcPts val="600"/>
              </a:spcBef>
            </a:pP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Domain models.</a:t>
            </a:r>
            <a:endParaRPr lang="en" sz="12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" name="Shape 52"/>
          <p:cNvSpPr txBox="1"/>
          <p:nvPr/>
        </p:nvSpPr>
        <p:spPr>
          <a:xfrm>
            <a:off x="3584326" y="1757829"/>
            <a:ext cx="1902076" cy="1042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b="1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Models in OOP</a:t>
            </a:r>
          </a:p>
          <a:p>
            <a:pPr>
              <a:spcBef>
                <a:spcPts val="600"/>
              </a:spcBef>
            </a:pP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What </a:t>
            </a:r>
            <a:r>
              <a:rPr lang="en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is an Object?</a:t>
            </a:r>
          </a:p>
          <a:p>
            <a:pPr>
              <a:spcBef>
                <a:spcPts val="600"/>
              </a:spcBef>
            </a:pP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Objects vs Struct</a:t>
            </a:r>
            <a:endParaRPr lang="en" sz="12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" name="Shape 52"/>
          <p:cNvSpPr txBox="1"/>
          <p:nvPr/>
        </p:nvSpPr>
        <p:spPr>
          <a:xfrm>
            <a:off x="5715002" y="1757829"/>
            <a:ext cx="2057399" cy="1042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b="1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How to fight bad models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A</a:t>
            </a:r>
            <a:r>
              <a:rPr lang="en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nemic models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Heavy</a:t>
            </a:r>
            <a:r>
              <a:rPr lang="en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models</a:t>
            </a:r>
            <a:endParaRPr lang="en" sz="12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7150"/>
            <a:ext cx="7772400" cy="784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constructor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549"/>
            <a:ext cx="8464937" cy="46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33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7150"/>
            <a:ext cx="7772400" cy="784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Add Behavior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29019"/>
            <a:ext cx="6019800" cy="464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41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7150"/>
            <a:ext cx="7772400" cy="784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service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8706"/>
            <a:ext cx="7467600" cy="468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30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22"/>
            <a:ext cx="9144000" cy="503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80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41"/>
            <a:ext cx="9144000" cy="503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40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6"/>
            <a:ext cx="64387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20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62150"/>
            <a:ext cx="7772400" cy="24551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But why the anemic models are so frequent?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We are so used to see them everywhere…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hape 325"/>
          <p:cNvSpPr/>
          <p:nvPr/>
        </p:nvSpPr>
        <p:spPr>
          <a:xfrm>
            <a:off x="4363373" y="507768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386"/>
          <p:cNvSpPr/>
          <p:nvPr/>
        </p:nvSpPr>
        <p:spPr>
          <a:xfrm>
            <a:off x="4114800" y="285750"/>
            <a:ext cx="842826" cy="858863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710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" y="0"/>
            <a:ext cx="6616143" cy="5143500"/>
          </a:xfrm>
          <a:prstGeom prst="rect">
            <a:avLst/>
          </a:prstGeom>
        </p:spPr>
      </p:pic>
      <p:sp>
        <p:nvSpPr>
          <p:cNvPr id="5" name="Shape 132"/>
          <p:cNvSpPr txBox="1">
            <a:spLocks noGrp="1"/>
          </p:cNvSpPr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000000">
              <a:alpha val="3269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rtl="0">
              <a:spcBef>
                <a:spcPts val="0"/>
              </a:spcBef>
              <a:buNone/>
            </a:pPr>
            <a:r>
              <a:rPr lang="en" sz="2400" dirty="0" smtClean="0"/>
              <a:t>MSDN Code First</a:t>
            </a:r>
          </a:p>
          <a:p>
            <a:r>
              <a:rPr lang="en-US" sz="2400" dirty="0"/>
              <a:t>https://msdn.microsoft.com/en-us/data/jj193542.aspx</a:t>
            </a:r>
            <a:endParaRPr lang="en" sz="2400" b="0" dirty="0"/>
          </a:p>
        </p:txBody>
      </p:sp>
    </p:spTree>
    <p:extLst>
      <p:ext uri="{BB962C8B-B14F-4D97-AF65-F5344CB8AC3E}">
        <p14:creationId xmlns:p14="http://schemas.microsoft.com/office/powerpoint/2010/main" val="1274178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49" y="0"/>
            <a:ext cx="6328302" cy="5143500"/>
          </a:xfrm>
          <a:prstGeom prst="rect">
            <a:avLst/>
          </a:prstGeom>
        </p:spPr>
      </p:pic>
      <p:sp>
        <p:nvSpPr>
          <p:cNvPr id="5" name="Shape 132"/>
          <p:cNvSpPr txBox="1">
            <a:spLocks noGrp="1"/>
          </p:cNvSpPr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000000">
              <a:alpha val="3269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rtl="0">
              <a:spcBef>
                <a:spcPts val="0"/>
              </a:spcBef>
              <a:buNone/>
            </a:pPr>
            <a:r>
              <a:rPr lang="en" sz="2400" dirty="0" smtClean="0"/>
              <a:t>MSDN Code First EF 7 Documentation</a:t>
            </a:r>
          </a:p>
          <a:p>
            <a:r>
              <a:rPr lang="en-US" sz="2400" dirty="0"/>
              <a:t>https://msdn.microsoft.com/en-us/data/jj193542.aspx</a:t>
            </a:r>
            <a:endParaRPr lang="en" sz="2400" b="0" dirty="0"/>
          </a:p>
        </p:txBody>
      </p:sp>
    </p:spTree>
    <p:extLst>
      <p:ext uri="{BB962C8B-B14F-4D97-AF65-F5344CB8AC3E}">
        <p14:creationId xmlns:p14="http://schemas.microsoft.com/office/powerpoint/2010/main" val="1054580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54" y="0"/>
            <a:ext cx="6548891" cy="5143500"/>
          </a:xfrm>
          <a:prstGeom prst="rect">
            <a:avLst/>
          </a:prstGeom>
        </p:spPr>
      </p:pic>
      <p:sp>
        <p:nvSpPr>
          <p:cNvPr id="5" name="Shape 132"/>
          <p:cNvSpPr txBox="1">
            <a:spLocks noGrp="1"/>
          </p:cNvSpPr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000000">
              <a:alpha val="3269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rtl="0">
              <a:spcBef>
                <a:spcPts val="0"/>
              </a:spcBef>
              <a:buNone/>
            </a:pPr>
            <a:r>
              <a:rPr lang="en" sz="2800" dirty="0" smtClean="0">
                <a:solidFill>
                  <a:schemeClr val="bg1"/>
                </a:solidFill>
              </a:rPr>
              <a:t>PHP Doctrine 2.4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http://doctrine-orm.readthedocs.org/projects/doctrine-orm/en/latest/tutorials/getting-started.html#what-are-entities</a:t>
            </a:r>
            <a:endParaRPr lang="en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01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1964344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chemeClr val="tx1"/>
                </a:solidFill>
              </a:rPr>
              <a:t>1.</a:t>
            </a:r>
          </a:p>
          <a:p>
            <a:endParaRPr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What is a Model?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685800" y="3144855"/>
            <a:ext cx="7772400" cy="163669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word “model” is highly ambiguous, and there is no uniform terminology used by either scientists or philosophers.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69" name="Shape 69"/>
          <p:cNvSpPr/>
          <p:nvPr/>
        </p:nvSpPr>
        <p:spPr>
          <a:xfrm>
            <a:off x="3617075" y="256025"/>
            <a:ext cx="1824692" cy="1702276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47" y="0"/>
            <a:ext cx="7011505" cy="5143500"/>
          </a:xfrm>
          <a:prstGeom prst="rect">
            <a:avLst/>
          </a:prstGeom>
        </p:spPr>
      </p:pic>
      <p:sp>
        <p:nvSpPr>
          <p:cNvPr id="5" name="Shape 132"/>
          <p:cNvSpPr txBox="1">
            <a:spLocks noGrp="1"/>
          </p:cNvSpPr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000000">
              <a:alpha val="3269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rtl="0">
              <a:spcBef>
                <a:spcPts val="0"/>
              </a:spcBef>
              <a:buNone/>
            </a:pPr>
            <a:r>
              <a:rPr lang="en" sz="2800" dirty="0" smtClean="0">
                <a:solidFill>
                  <a:schemeClr val="bg1"/>
                </a:solidFill>
              </a:rPr>
              <a:t>Java Hibernate 5.0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https://github.com/hibernate/hibernate-orm/blob/master/documentation/src/main/asciidoc/quickstart/tutorials/</a:t>
            </a:r>
            <a:endParaRPr lang="en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073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1" y="0"/>
            <a:ext cx="7955357" cy="5143500"/>
          </a:xfrm>
          <a:prstGeom prst="rect">
            <a:avLst/>
          </a:prstGeom>
        </p:spPr>
      </p:pic>
      <p:sp>
        <p:nvSpPr>
          <p:cNvPr id="5" name="Shape 132"/>
          <p:cNvSpPr txBox="1">
            <a:spLocks noGrp="1"/>
          </p:cNvSpPr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000000">
              <a:alpha val="3269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rtl="0">
              <a:spcBef>
                <a:spcPts val="0"/>
              </a:spcBef>
              <a:buNone/>
            </a:pPr>
            <a:r>
              <a:rPr lang="en" sz="2800" dirty="0" smtClean="0">
                <a:solidFill>
                  <a:schemeClr val="bg1"/>
                </a:solidFill>
              </a:rPr>
              <a:t>N</a:t>
            </a:r>
            <a:r>
              <a:rPr lang="en-US" sz="2800" dirty="0">
                <a:solidFill>
                  <a:schemeClr val="bg1"/>
                </a:solidFill>
              </a:rPr>
              <a:t>H</a:t>
            </a:r>
            <a:r>
              <a:rPr lang="en" sz="2800" dirty="0" smtClean="0">
                <a:solidFill>
                  <a:schemeClr val="bg1"/>
                </a:solidFill>
              </a:rPr>
              <a:t>ibernate 4.0.4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http://nhibernate.info/doc/nh/en/index.htm</a:t>
            </a:r>
            <a:endParaRPr lang="en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9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038350"/>
            <a:ext cx="4876800" cy="1159799"/>
          </a:xfrm>
        </p:spPr>
        <p:txBody>
          <a:bodyPr/>
          <a:lstStyle/>
          <a:p>
            <a:r>
              <a:rPr lang="en-US" sz="6600" dirty="0" smtClean="0">
                <a:solidFill>
                  <a:schemeClr val="tx1"/>
                </a:solidFill>
              </a:rPr>
              <a:t>All good…</a:t>
            </a:r>
            <a:endParaRPr lang="en-US" sz="6600" dirty="0">
              <a:solidFill>
                <a:schemeClr val="tx1"/>
              </a:solidFill>
            </a:endParaRPr>
          </a:p>
        </p:txBody>
      </p:sp>
      <p:sp>
        <p:nvSpPr>
          <p:cNvPr id="4" name="Shape 324"/>
          <p:cNvSpPr/>
          <p:nvPr/>
        </p:nvSpPr>
        <p:spPr>
          <a:xfrm>
            <a:off x="1990833" y="2237250"/>
            <a:ext cx="756993" cy="7620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386"/>
          <p:cNvSpPr/>
          <p:nvPr/>
        </p:nvSpPr>
        <p:spPr>
          <a:xfrm>
            <a:off x="1600200" y="1835587"/>
            <a:ext cx="1533252" cy="1565326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407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24"/>
            <a:ext cx="9144000" cy="49290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9200" y="2495550"/>
            <a:ext cx="3962400" cy="533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886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7779261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43000" y="2495550"/>
            <a:ext cx="6019800" cy="4572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985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" y="0"/>
            <a:ext cx="7316308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0600" y="2571750"/>
            <a:ext cx="2438400" cy="533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954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3" y="9272"/>
            <a:ext cx="6275563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85800" y="2266950"/>
            <a:ext cx="2514600" cy="8382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9947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6246"/>
            <a:ext cx="7772400" cy="1159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Heavy Model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049217"/>
            <a:ext cx="4915482" cy="409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91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75484" y="284100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Usually</a:t>
            </a:r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1800"/>
            <a:ext cx="7478169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49248"/>
      </p:ext>
    </p:extLst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762000" y="1657350"/>
            <a:ext cx="7772400" cy="1159799"/>
          </a:xfrm>
        </p:spPr>
        <p:txBody>
          <a:bodyPr/>
          <a:lstStyle/>
          <a:p>
            <a:r>
              <a:rPr lang="en-US" sz="5400" dirty="0" smtClean="0">
                <a:solidFill>
                  <a:schemeClr val="tx1"/>
                </a:solidFill>
              </a:rPr>
              <a:t>Lets Refactor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7" name="Shape 346"/>
          <p:cNvSpPr>
            <a:spLocks noChangeAspect="1"/>
          </p:cNvSpPr>
          <p:nvPr/>
        </p:nvSpPr>
        <p:spPr>
          <a:xfrm rot="3430718">
            <a:off x="5994287" y="404097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8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9" name="Shape 346"/>
          <p:cNvSpPr>
            <a:spLocks noChangeAspect="1"/>
          </p:cNvSpPr>
          <p:nvPr/>
        </p:nvSpPr>
        <p:spPr>
          <a:xfrm rot="2031311">
            <a:off x="5772740" y="381246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10" name="Shape 266"/>
          <p:cNvSpPr/>
          <p:nvPr/>
        </p:nvSpPr>
        <p:spPr>
          <a:xfrm>
            <a:off x="2282702" y="2714399"/>
            <a:ext cx="4956297" cy="151484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18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977" y="971552"/>
            <a:ext cx="7772400" cy="1159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Establishing UL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hape 68"/>
          <p:cNvSpPr txBox="1">
            <a:spLocks noGrp="1"/>
          </p:cNvSpPr>
          <p:nvPr>
            <p:ph type="subTitle" idx="1"/>
          </p:nvPr>
        </p:nvSpPr>
        <p:spPr>
          <a:xfrm>
            <a:off x="838200" y="2571750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/>
            <a:r>
              <a:rPr lang="en-US" dirty="0" smtClean="0">
                <a:solidFill>
                  <a:schemeClr val="tx1"/>
                </a:solidFill>
              </a:rPr>
              <a:t>A </a:t>
            </a:r>
            <a:r>
              <a:rPr lang="en-US" dirty="0">
                <a:solidFill>
                  <a:schemeClr val="tx1"/>
                </a:solidFill>
              </a:rPr>
              <a:t>systematic description of an </a:t>
            </a:r>
            <a:r>
              <a:rPr lang="en-US" dirty="0" smtClean="0">
                <a:solidFill>
                  <a:schemeClr val="tx1"/>
                </a:solidFill>
              </a:rPr>
              <a:t>object, theory, concept or phenomenon </a:t>
            </a:r>
            <a:r>
              <a:rPr lang="en-US" dirty="0">
                <a:solidFill>
                  <a:schemeClr val="tx1"/>
                </a:solidFill>
              </a:rPr>
              <a:t>that shares important characteristics with the </a:t>
            </a:r>
            <a:r>
              <a:rPr lang="en-US" dirty="0" smtClean="0">
                <a:solidFill>
                  <a:schemeClr val="tx1"/>
                </a:solidFill>
              </a:rPr>
              <a:t>subject being researched and therefore can represent that subject in conducting simulations and calculations or in making predictions.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smtClean="0">
                <a:solidFill>
                  <a:schemeClr val="tx1"/>
                </a:solidFill>
              </a:rPr>
              <a:t> Models</a:t>
            </a:r>
            <a:r>
              <a:rPr lang="en-US" dirty="0">
                <a:solidFill>
                  <a:schemeClr val="tx1"/>
                </a:solidFill>
              </a:rPr>
              <a:t> can be material, visual, mathematical, </a:t>
            </a:r>
            <a:r>
              <a:rPr lang="en-US" dirty="0" smtClean="0">
                <a:solidFill>
                  <a:schemeClr val="tx1"/>
                </a:solidFill>
              </a:rPr>
              <a:t>empirical, computational etc.</a:t>
            </a:r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097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09600" y="1572789"/>
            <a:ext cx="7848600" cy="231495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"</a:t>
            </a:r>
            <a:r>
              <a:rPr lang="en-US" sz="2800" dirty="0">
                <a:solidFill>
                  <a:schemeClr val="tx1"/>
                </a:solidFill>
              </a:rPr>
              <a:t>If the </a:t>
            </a:r>
            <a:r>
              <a:rPr lang="en-US" sz="2800" dirty="0" smtClean="0">
                <a:solidFill>
                  <a:schemeClr val="tx1"/>
                </a:solidFill>
              </a:rPr>
              <a:t>modifications, </a:t>
            </a:r>
            <a:r>
              <a:rPr lang="en-US" sz="2800" dirty="0">
                <a:solidFill>
                  <a:schemeClr val="tx1"/>
                </a:solidFill>
              </a:rPr>
              <a:t>needed to accommodate new </a:t>
            </a:r>
            <a:r>
              <a:rPr lang="en-US" sz="2800" dirty="0" smtClean="0">
                <a:solidFill>
                  <a:schemeClr val="tx1"/>
                </a:solidFill>
              </a:rPr>
              <a:t>observations, </a:t>
            </a:r>
            <a:r>
              <a:rPr lang="en-US" sz="2800" dirty="0">
                <a:solidFill>
                  <a:schemeClr val="tx1"/>
                </a:solidFill>
              </a:rPr>
              <a:t>become too baroque, it signals the need for a new </a:t>
            </a:r>
            <a:r>
              <a:rPr lang="en-US" sz="2800" dirty="0" smtClean="0">
                <a:solidFill>
                  <a:schemeClr val="tx1"/>
                </a:solidFill>
              </a:rPr>
              <a:t>model."</a:t>
            </a:r>
            <a:endParaRPr lang="en-US" sz="2800" dirty="0">
              <a:solidFill>
                <a:schemeClr val="tx1"/>
              </a:solidFill>
            </a:endParaRPr>
          </a:p>
          <a:p>
            <a:pPr algn="r">
              <a:buNone/>
            </a:pPr>
            <a:r>
              <a:rPr lang="en-US" sz="1400" dirty="0">
                <a:solidFill>
                  <a:schemeClr val="tx1"/>
                </a:solidFill>
              </a:rPr>
              <a:t>- Stephen Hawking &amp; Leonard </a:t>
            </a:r>
            <a:r>
              <a:rPr lang="en-US" sz="1400" dirty="0" err="1">
                <a:solidFill>
                  <a:schemeClr val="tx1"/>
                </a:solidFill>
              </a:rPr>
              <a:t>Mlodinow</a:t>
            </a:r>
            <a:r>
              <a:rPr lang="en-US" sz="1400" dirty="0">
                <a:solidFill>
                  <a:schemeClr val="tx1"/>
                </a:solidFill>
              </a:rPr>
              <a:t>, The Grand Design</a:t>
            </a:r>
            <a:endParaRPr lang="en" sz="1400" dirty="0">
              <a:solidFill>
                <a:schemeClr val="tx1"/>
              </a:solidFill>
            </a:endParaRPr>
          </a:p>
        </p:txBody>
      </p:sp>
      <p:sp>
        <p:nvSpPr>
          <p:cNvPr id="3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4934541" y="403524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894151"/>
      </p:ext>
    </p:extLst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02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09600" y="1572789"/>
            <a:ext cx="7848600" cy="176096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"</a:t>
            </a:r>
            <a:r>
              <a:rPr lang="en-US" sz="2800" dirty="0">
                <a:solidFill>
                  <a:schemeClr val="tx1"/>
                </a:solidFill>
              </a:rPr>
              <a:t>If the </a:t>
            </a:r>
            <a:r>
              <a:rPr lang="en-US" sz="2800" dirty="0" smtClean="0">
                <a:solidFill>
                  <a:schemeClr val="tx1"/>
                </a:solidFill>
              </a:rPr>
              <a:t>modifications, </a:t>
            </a:r>
            <a:r>
              <a:rPr lang="en-US" sz="2800" dirty="0">
                <a:solidFill>
                  <a:schemeClr val="tx1"/>
                </a:solidFill>
              </a:rPr>
              <a:t>needed to accommodate new </a:t>
            </a:r>
            <a:r>
              <a:rPr lang="en-US" sz="2800" dirty="0" smtClean="0">
                <a:solidFill>
                  <a:schemeClr val="tx1"/>
                </a:solidFill>
              </a:rPr>
              <a:t>observations, </a:t>
            </a:r>
            <a:r>
              <a:rPr lang="en-US" sz="2800" dirty="0">
                <a:solidFill>
                  <a:schemeClr val="tx1"/>
                </a:solidFill>
              </a:rPr>
              <a:t>become too </a:t>
            </a:r>
            <a:r>
              <a:rPr lang="en-US" sz="2800" dirty="0" smtClean="0">
                <a:solidFill>
                  <a:schemeClr val="tx1"/>
                </a:solidFill>
              </a:rPr>
              <a:t>baroque or grotesque, </a:t>
            </a:r>
            <a:r>
              <a:rPr lang="en-US" sz="2800" dirty="0">
                <a:solidFill>
                  <a:schemeClr val="tx1"/>
                </a:solidFill>
              </a:rPr>
              <a:t>it signals the need for a new </a:t>
            </a:r>
            <a:r>
              <a:rPr lang="en-US" sz="2800" dirty="0" smtClean="0">
                <a:solidFill>
                  <a:schemeClr val="tx1"/>
                </a:solidFill>
              </a:rPr>
              <a:t>model."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4934541" y="403524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851190"/>
      </p:ext>
    </p:extLst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78" y="0"/>
            <a:ext cx="73020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234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3" y="9272"/>
            <a:ext cx="62755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19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30851"/>
            <a:ext cx="6172200" cy="504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86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9550"/>
            <a:ext cx="5257800" cy="483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605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22"/>
            <a:ext cx="9144000" cy="503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036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63"/>
          <p:cNvSpPr txBox="1">
            <a:spLocks noGrp="1"/>
          </p:cNvSpPr>
          <p:nvPr/>
        </p:nvSpPr>
        <p:spPr>
          <a:xfrm>
            <a:off x="1279583" y="1494769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 rtl="0">
              <a:spcBef>
                <a:spcPts val="0"/>
              </a:spcBef>
              <a:buNone/>
            </a:pPr>
            <a:r>
              <a:rPr lang="en" sz="5400" dirty="0" smtClean="0">
                <a:solidFill>
                  <a:schemeClr val="tx1"/>
                </a:solidFill>
              </a:rPr>
              <a:t>Thanks</a:t>
            </a:r>
            <a:r>
              <a:rPr lang="en" sz="4800" dirty="0" smtClean="0">
                <a:solidFill>
                  <a:schemeClr val="tx1"/>
                </a:solidFill>
              </a:rPr>
              <a:t>!</a:t>
            </a:r>
            <a:endParaRPr lang="en" sz="4800" dirty="0">
              <a:solidFill>
                <a:schemeClr val="tx1"/>
              </a:solidFill>
            </a:endParaRPr>
          </a:p>
        </p:txBody>
      </p:sp>
      <p:sp>
        <p:nvSpPr>
          <p:cNvPr id="5" name="Shape 264"/>
          <p:cNvSpPr txBox="1">
            <a:spLocks noGrp="1"/>
          </p:cNvSpPr>
          <p:nvPr/>
        </p:nvSpPr>
        <p:spPr>
          <a:xfrm>
            <a:off x="3293808" y="2343150"/>
            <a:ext cx="6593700" cy="232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 rtl="0">
              <a:spcBef>
                <a:spcPts val="0"/>
              </a:spcBef>
              <a:buNone/>
            </a:pPr>
            <a:r>
              <a:rPr lang="en" sz="4800" b="1" dirty="0">
                <a:solidFill>
                  <a:schemeClr val="tx1"/>
                </a:solidFill>
              </a:rPr>
              <a:t>Any questions?</a:t>
            </a:r>
          </a:p>
          <a:p>
            <a:pPr lvl="0" algn="ctr" rtl="0">
              <a:spcBef>
                <a:spcPts val="0"/>
              </a:spcBef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Shape 266"/>
          <p:cNvSpPr/>
          <p:nvPr/>
        </p:nvSpPr>
        <p:spPr>
          <a:xfrm>
            <a:off x="1279583" y="2472701"/>
            <a:ext cx="2550040" cy="227051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8" name="Shape 346"/>
          <p:cNvSpPr>
            <a:spLocks noChangeAspect="1"/>
          </p:cNvSpPr>
          <p:nvPr/>
        </p:nvSpPr>
        <p:spPr>
          <a:xfrm rot="3430718">
            <a:off x="6027378" y="397522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9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10" name="Shape 346"/>
          <p:cNvSpPr>
            <a:spLocks noChangeAspect="1"/>
          </p:cNvSpPr>
          <p:nvPr/>
        </p:nvSpPr>
        <p:spPr>
          <a:xfrm rot="2031311">
            <a:off x="5315540" y="3825442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99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685800" y="22669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/>
            <a:r>
              <a:rPr lang="en-US" sz="1400" dirty="0" smtClean="0">
                <a:solidFill>
                  <a:schemeClr val="tx1"/>
                </a:solidFill>
              </a:rPr>
              <a:t/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S.O.L.I.D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Models </a:t>
            </a:r>
            <a:r>
              <a:rPr lang="en-US" sz="1400" dirty="0">
                <a:solidFill>
                  <a:schemeClr val="tx1"/>
                </a:solidFill>
              </a:rPr>
              <a:t>for the </a:t>
            </a:r>
            <a:r>
              <a:rPr lang="en-US" sz="1400" dirty="0" smtClean="0">
                <a:solidFill>
                  <a:schemeClr val="tx1"/>
                </a:solidFill>
              </a:rPr>
              <a:t>Rescue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b="1" u="sng" dirty="0" smtClean="0">
                <a:solidFill>
                  <a:schemeClr val="tx1"/>
                </a:solidFill>
              </a:rPr>
              <a:t>Domain </a:t>
            </a:r>
            <a:r>
              <a:rPr lang="en-US" sz="1400" b="1" u="sng" dirty="0">
                <a:solidFill>
                  <a:schemeClr val="tx1"/>
                </a:solidFill>
              </a:rPr>
              <a:t>Driven </a:t>
            </a:r>
            <a:r>
              <a:rPr lang="en-US" sz="1400" b="1" u="sng" dirty="0" smtClean="0">
                <a:solidFill>
                  <a:schemeClr val="tx1"/>
                </a:solidFill>
              </a:rPr>
              <a:t>Design</a:t>
            </a:r>
            <a:r>
              <a:rPr lang="en-US" sz="1400" b="1" u="sng" dirty="0">
                <a:solidFill>
                  <a:schemeClr val="tx1"/>
                </a:solidFill>
              </a:rPr>
              <a:t/>
            </a:r>
            <a:br>
              <a:rPr lang="en-US" sz="1400" b="1" u="sng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</a:t>
            </a:r>
            <a:r>
              <a:rPr lang="en-US" sz="1400" dirty="0" smtClean="0">
                <a:solidFill>
                  <a:schemeClr val="tx1"/>
                </a:solidFill>
              </a:rPr>
              <a:t>DDD Introduction</a:t>
            </a:r>
            <a:r>
              <a:rPr lang="en-US" sz="1400" b="1" i="1" dirty="0">
                <a:solidFill>
                  <a:schemeClr val="tx1"/>
                </a:solidFill>
              </a:rPr>
              <a:t/>
            </a:r>
            <a:br>
              <a:rPr lang="en-US" sz="1400" b="1" i="1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</a:t>
            </a:r>
            <a:r>
              <a:rPr lang="en-US" sz="1400" dirty="0" smtClean="0">
                <a:solidFill>
                  <a:schemeClr val="tx1"/>
                </a:solidFill>
              </a:rPr>
              <a:t>DDD Strategic Design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	- </a:t>
            </a:r>
            <a:r>
              <a:rPr lang="en-US" sz="1400" dirty="0" smtClean="0">
                <a:solidFill>
                  <a:schemeClr val="tx1"/>
                </a:solidFill>
              </a:rPr>
              <a:t>DDD </a:t>
            </a:r>
            <a:r>
              <a:rPr lang="en-US" sz="1400" dirty="0">
                <a:solidFill>
                  <a:schemeClr val="tx1"/>
                </a:solidFill>
              </a:rPr>
              <a:t>Tactical </a:t>
            </a:r>
            <a:r>
              <a:rPr lang="en-US" sz="1400" dirty="0" smtClean="0">
                <a:solidFill>
                  <a:schemeClr val="tx1"/>
                </a:solidFill>
              </a:rPr>
              <a:t>Design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Software </a:t>
            </a:r>
            <a:r>
              <a:rPr lang="en-US" sz="1400" dirty="0">
                <a:solidFill>
                  <a:schemeClr val="tx1"/>
                </a:solidFill>
              </a:rPr>
              <a:t>Architecture (Parts I, II &amp; III</a:t>
            </a:r>
            <a:r>
              <a:rPr lang="en-US" sz="1400" dirty="0" smtClean="0">
                <a:solidFill>
                  <a:schemeClr val="tx1"/>
                </a:solidFill>
              </a:rPr>
              <a:t>)</a:t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Application </a:t>
            </a:r>
            <a:r>
              <a:rPr lang="en-US" sz="1400" dirty="0">
                <a:solidFill>
                  <a:schemeClr val="tx1"/>
                </a:solidFill>
              </a:rPr>
              <a:t>Lifecycle </a:t>
            </a:r>
            <a:r>
              <a:rPr lang="en-US" sz="1400" dirty="0" smtClean="0">
                <a:solidFill>
                  <a:schemeClr val="tx1"/>
                </a:solidFill>
              </a:rPr>
              <a:t>Management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Continuous </a:t>
            </a:r>
            <a:r>
              <a:rPr lang="en-US" sz="1400" dirty="0">
                <a:solidFill>
                  <a:schemeClr val="tx1"/>
                </a:solidFill>
              </a:rPr>
              <a:t>Integration, Deployment, </a:t>
            </a:r>
            <a:r>
              <a:rPr lang="en-US" sz="1400" dirty="0" smtClean="0">
                <a:solidFill>
                  <a:schemeClr val="tx1"/>
                </a:solidFill>
              </a:rPr>
              <a:t>Delivery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Generic </a:t>
            </a:r>
            <a:r>
              <a:rPr lang="en-US" sz="1400" dirty="0">
                <a:solidFill>
                  <a:schemeClr val="tx1"/>
                </a:solidFill>
              </a:rPr>
              <a:t>Domain as a </a:t>
            </a:r>
            <a:r>
              <a:rPr lang="en-US" sz="1400" dirty="0" smtClean="0">
                <a:solidFill>
                  <a:schemeClr val="tx1"/>
                </a:solidFill>
              </a:rPr>
              <a:t>Service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CQRS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Event Sourcing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err="1" smtClean="0">
                <a:solidFill>
                  <a:schemeClr val="tx1"/>
                </a:solidFill>
              </a:rPr>
              <a:t>oAuth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2.0 &amp; </a:t>
            </a:r>
            <a:r>
              <a:rPr lang="en-US" sz="1400" dirty="0" smtClean="0">
                <a:solidFill>
                  <a:schemeClr val="tx1"/>
                </a:solidFill>
              </a:rPr>
              <a:t>OIDC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smtClean="0">
                <a:solidFill>
                  <a:schemeClr val="tx1"/>
                </a:solidFill>
              </a:rPr>
              <a:t>Lucene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- </a:t>
            </a:r>
            <a:r>
              <a:rPr lang="en-US" sz="1400" dirty="0" err="1" smtClean="0">
                <a:solidFill>
                  <a:schemeClr val="tx1"/>
                </a:solidFill>
              </a:rPr>
              <a:t>Hystrix</a:t>
            </a:r>
            <a:r>
              <a:rPr lang="en-US" sz="1400" dirty="0" smtClean="0">
                <a:solidFill>
                  <a:schemeClr val="tx1"/>
                </a:solidFill>
              </a:rPr>
              <a:t/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	- Cassandra</a:t>
            </a:r>
            <a:endParaRPr lang="en" sz="1400" dirty="0">
              <a:solidFill>
                <a:schemeClr val="tx1"/>
              </a:solidFill>
            </a:endParaRPr>
          </a:p>
        </p:txBody>
      </p:sp>
      <p:sp>
        <p:nvSpPr>
          <p:cNvPr id="6" name="Shape 48"/>
          <p:cNvSpPr txBox="1">
            <a:spLocks/>
          </p:cNvSpPr>
          <p:nvPr/>
        </p:nvSpPr>
        <p:spPr>
          <a:xfrm>
            <a:off x="2286000" y="133350"/>
            <a:ext cx="5486400" cy="91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60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Coming up</a:t>
            </a:r>
            <a:r>
              <a:rPr lang="en" dirty="0" smtClean="0">
                <a:solidFill>
                  <a:schemeClr val="tx1"/>
                </a:solidFill>
              </a:rPr>
              <a:t>!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7" name="Shape 49"/>
          <p:cNvSpPr/>
          <p:nvPr/>
        </p:nvSpPr>
        <p:spPr>
          <a:xfrm>
            <a:off x="2413774" y="311051"/>
            <a:ext cx="658851" cy="734099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8" name="Shape 50"/>
          <p:cNvSpPr/>
          <p:nvPr/>
        </p:nvSpPr>
        <p:spPr>
          <a:xfrm>
            <a:off x="2584382" y="542013"/>
            <a:ext cx="317635" cy="298183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002631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>
                <a:solidFill>
                  <a:schemeClr val="tx1"/>
                </a:solidFill>
              </a:rPr>
              <a:t>Why do we need models?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57200" y="1563401"/>
            <a:ext cx="8229600" cy="154175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495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" dirty="0" smtClean="0">
                <a:solidFill>
                  <a:schemeClr val="tx1"/>
                </a:solidFill>
              </a:rPr>
              <a:t>Explain and observe real life objects/</a:t>
            </a:r>
            <a:r>
              <a:rPr lang="en-US" dirty="0" err="1" smtClean="0">
                <a:solidFill>
                  <a:schemeClr val="tx1"/>
                </a:solidFill>
              </a:rPr>
              <a:t>phenomenas</a:t>
            </a:r>
            <a:r>
              <a:rPr lang="en" dirty="0" smtClean="0">
                <a:solidFill>
                  <a:schemeClr val="tx1"/>
                </a:solidFill>
              </a:rPr>
              <a:t> , their behavior  and interactions</a:t>
            </a:r>
          </a:p>
          <a:p>
            <a:pPr marL="571495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" dirty="0" smtClean="0">
                <a:solidFill>
                  <a:schemeClr val="tx1"/>
                </a:solidFill>
              </a:rPr>
              <a:t>Make predictions</a:t>
            </a:r>
            <a:endParaRPr lang="en" dirty="0">
              <a:solidFill>
                <a:schemeClr val="tx1"/>
              </a:solidFill>
            </a:endParaRPr>
          </a:p>
          <a:p>
            <a:pPr marL="571495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" dirty="0" smtClean="0">
                <a:solidFill>
                  <a:schemeClr val="tx1"/>
                </a:solidFill>
              </a:rPr>
              <a:t>Break down problems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141750" y="281249"/>
            <a:ext cx="788695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>
            <a:off x="4363257" y="476438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59" y="1"/>
            <a:ext cx="75522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89841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1" y="1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0985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30" y="285750"/>
            <a:ext cx="6696941" cy="446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46569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10599</TotalTime>
  <Words>927</Words>
  <Application>Microsoft Office PowerPoint</Application>
  <PresentationFormat>On-screen Show (16:9)</PresentationFormat>
  <Paragraphs>157</Paragraphs>
  <Slides>59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Wingdings</vt:lpstr>
      <vt:lpstr>Arial</vt:lpstr>
      <vt:lpstr>Walter Turncoat</vt:lpstr>
      <vt:lpstr>Sniglet</vt:lpstr>
      <vt:lpstr>Arial Unicode MS</vt:lpstr>
      <vt:lpstr>Ursula template</vt:lpstr>
      <vt:lpstr>Models for            the  Rescue</vt:lpstr>
      <vt:lpstr>   - S.O.L.I.D  - Models for the Rescue  - Domain Driven Design   - DDD Introduction   - DDD Strategic Design   - DDD Tactical Design  - Software Architecture (Parts I, II &amp; III)  - Application Lifecycle Management  - Continuous Integration, Deployment, Delivery  - Generic Domain as a Service  - CQRS  - Event Sourcing  - oAuth 2.0 &amp; OIDC  - Lucene  - Hystrix  - Cassandra</vt:lpstr>
      <vt:lpstr>Agenda</vt:lpstr>
      <vt:lpstr>1.  What is a Model?</vt:lpstr>
      <vt:lpstr>Establishing UL</vt:lpstr>
      <vt:lpstr>Why do we need models?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all that helps us?</vt:lpstr>
      <vt:lpstr>Enterprise Software </vt:lpstr>
      <vt:lpstr>PowerPoint Presentation</vt:lpstr>
      <vt:lpstr>E-Commerce</vt:lpstr>
      <vt:lpstr>PowerPoint Presentation</vt:lpstr>
      <vt:lpstr>PowerPoint Presentation</vt:lpstr>
      <vt:lpstr>PowerPoint Presentation</vt:lpstr>
      <vt:lpstr>Object</vt:lpstr>
      <vt:lpstr>PowerPoint Presentation</vt:lpstr>
      <vt:lpstr>Anemic Models</vt:lpstr>
      <vt:lpstr>Sympthoms of anemia</vt:lpstr>
      <vt:lpstr>PowerPoint Presentation</vt:lpstr>
      <vt:lpstr>Tell don’t ask</vt:lpstr>
      <vt:lpstr>Let’s Refactor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why the anemic models are so frequent? We are so used to see them everywhere…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good…</vt:lpstr>
      <vt:lpstr>PowerPoint Presentation</vt:lpstr>
      <vt:lpstr>PowerPoint Presentation</vt:lpstr>
      <vt:lpstr>PowerPoint Presentation</vt:lpstr>
      <vt:lpstr>PowerPoint Presentation</vt:lpstr>
      <vt:lpstr>Heavy Model</vt:lpstr>
      <vt:lpstr>Usually</vt:lpstr>
      <vt:lpstr>Lets Refactor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- S.O.L.I.D  - Models for the Rescue  - Domain Driven Design   - DDD Introduction   - DDD Strategic Design   - DDD Tactical Design  - Software Architecture (Parts I, II &amp; III)  - Application Lifecycle Management  - Continuous Integration, Deployment, Delivery  - Generic Domain as a Service  - CQRS  - Event Sourcing  - oAuth 2.0 &amp; OIDC  - Lucene  - Hystrix  - Cassandra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Models for      the Rescue</dc:title>
  <cp:lastModifiedBy>Simeon Dimov</cp:lastModifiedBy>
  <cp:revision>139</cp:revision>
  <dcterms:modified xsi:type="dcterms:W3CDTF">2016-02-08T16:20:38Z</dcterms:modified>
</cp:coreProperties>
</file>